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1"/>
  </p:notesMasterIdLst>
  <p:sldIdLst>
    <p:sldId id="256" r:id="rId2"/>
    <p:sldId id="538" r:id="rId3"/>
    <p:sldId id="541" r:id="rId4"/>
    <p:sldId id="431" r:id="rId5"/>
    <p:sldId id="261" r:id="rId6"/>
    <p:sldId id="539" r:id="rId7"/>
    <p:sldId id="540" r:id="rId8"/>
    <p:sldId id="427" r:id="rId9"/>
    <p:sldId id="279" r:id="rId10"/>
    <p:sldId id="283" r:id="rId11"/>
    <p:sldId id="271" r:id="rId12"/>
    <p:sldId id="413" r:id="rId13"/>
    <p:sldId id="544" r:id="rId14"/>
    <p:sldId id="275" r:id="rId15"/>
    <p:sldId id="280" r:id="rId16"/>
    <p:sldId id="277" r:id="rId17"/>
    <p:sldId id="276" r:id="rId18"/>
    <p:sldId id="417" r:id="rId19"/>
    <p:sldId id="287" r:id="rId20"/>
    <p:sldId id="298" r:id="rId21"/>
    <p:sldId id="498" r:id="rId22"/>
    <p:sldId id="500" r:id="rId23"/>
    <p:sldId id="501" r:id="rId24"/>
    <p:sldId id="502" r:id="rId25"/>
    <p:sldId id="503" r:id="rId26"/>
    <p:sldId id="504" r:id="rId27"/>
    <p:sldId id="505" r:id="rId28"/>
    <p:sldId id="560" r:id="rId29"/>
    <p:sldId id="300" r:id="rId30"/>
    <p:sldId id="323" r:id="rId31"/>
    <p:sldId id="324" r:id="rId32"/>
    <p:sldId id="326" r:id="rId33"/>
    <p:sldId id="564" r:id="rId34"/>
    <p:sldId id="565" r:id="rId35"/>
    <p:sldId id="569" r:id="rId36"/>
    <p:sldId id="474" r:id="rId37"/>
    <p:sldId id="338" r:id="rId38"/>
    <p:sldId id="561" r:id="rId39"/>
    <p:sldId id="563" r:id="rId40"/>
    <p:sldId id="568" r:id="rId41"/>
    <p:sldId id="289" r:id="rId42"/>
    <p:sldId id="573" r:id="rId43"/>
    <p:sldId id="342" r:id="rId44"/>
    <p:sldId id="332" r:id="rId45"/>
    <p:sldId id="572" r:id="rId46"/>
    <p:sldId id="574" r:id="rId47"/>
    <p:sldId id="451" r:id="rId48"/>
    <p:sldId id="457" r:id="rId49"/>
    <p:sldId id="346" r:id="rId50"/>
    <p:sldId id="347" r:id="rId51"/>
    <p:sldId id="354" r:id="rId52"/>
    <p:sldId id="361" r:id="rId53"/>
    <p:sldId id="467" r:id="rId54"/>
    <p:sldId id="575" r:id="rId55"/>
    <p:sldId id="576" r:id="rId56"/>
    <p:sldId id="291" r:id="rId57"/>
    <p:sldId id="359" r:id="rId58"/>
    <p:sldId id="358" r:id="rId59"/>
    <p:sldId id="378" r:id="rId60"/>
    <p:sldId id="531" r:id="rId61"/>
    <p:sldId id="532" r:id="rId62"/>
    <p:sldId id="381" r:id="rId63"/>
    <p:sldId id="382" r:id="rId64"/>
    <p:sldId id="389" r:id="rId65"/>
    <p:sldId id="392" r:id="rId66"/>
    <p:sldId id="534" r:id="rId67"/>
    <p:sldId id="528" r:id="rId68"/>
    <p:sldId id="530" r:id="rId69"/>
    <p:sldId id="394" r:id="rId70"/>
    <p:sldId id="458" r:id="rId71"/>
    <p:sldId id="290" r:id="rId72"/>
    <p:sldId id="470" r:id="rId73"/>
    <p:sldId id="472" r:id="rId74"/>
    <p:sldId id="480" r:id="rId75"/>
    <p:sldId id="479" r:id="rId76"/>
    <p:sldId id="478" r:id="rId77"/>
    <p:sldId id="516" r:id="rId78"/>
    <p:sldId id="293" r:id="rId79"/>
    <p:sldId id="257" r:id="rId80"/>
    <p:sldId id="570" r:id="rId81"/>
    <p:sldId id="559" r:id="rId82"/>
    <p:sldId id="558" r:id="rId83"/>
    <p:sldId id="373" r:id="rId84"/>
    <p:sldId id="408" r:id="rId85"/>
    <p:sldId id="412" r:id="rId86"/>
    <p:sldId id="403" r:id="rId87"/>
    <p:sldId id="414" r:id="rId88"/>
    <p:sldId id="416" r:id="rId89"/>
    <p:sldId id="418" r:id="rId90"/>
    <p:sldId id="419" r:id="rId91"/>
    <p:sldId id="424" r:id="rId92"/>
    <p:sldId id="433" r:id="rId93"/>
    <p:sldId id="434" r:id="rId94"/>
    <p:sldId id="442" r:id="rId95"/>
    <p:sldId id="443" r:id="rId96"/>
    <p:sldId id="445" r:id="rId97"/>
    <p:sldId id="446" r:id="rId98"/>
    <p:sldId id="448" r:id="rId99"/>
    <p:sldId id="450" r:id="rId100"/>
    <p:sldId id="455" r:id="rId101"/>
    <p:sldId id="469" r:id="rId102"/>
    <p:sldId id="484" r:id="rId103"/>
    <p:sldId id="485" r:id="rId104"/>
    <p:sldId id="486" r:id="rId105"/>
    <p:sldId id="491" r:id="rId106"/>
    <p:sldId id="492" r:id="rId107"/>
    <p:sldId id="493" r:id="rId108"/>
    <p:sldId id="495" r:id="rId109"/>
    <p:sldId id="497" r:id="rId110"/>
    <p:sldId id="506" r:id="rId111"/>
    <p:sldId id="507" r:id="rId112"/>
    <p:sldId id="508" r:id="rId113"/>
    <p:sldId id="509" r:id="rId114"/>
    <p:sldId id="510" r:id="rId115"/>
    <p:sldId id="511" r:id="rId116"/>
    <p:sldId id="512" r:id="rId117"/>
    <p:sldId id="513" r:id="rId118"/>
    <p:sldId id="519" r:id="rId119"/>
    <p:sldId id="520" r:id="rId120"/>
    <p:sldId id="521" r:id="rId121"/>
    <p:sldId id="535" r:id="rId122"/>
    <p:sldId id="536" r:id="rId123"/>
    <p:sldId id="537" r:id="rId124"/>
    <p:sldId id="545" r:id="rId125"/>
    <p:sldId id="546" r:id="rId126"/>
    <p:sldId id="547" r:id="rId127"/>
    <p:sldId id="548" r:id="rId128"/>
    <p:sldId id="549" r:id="rId129"/>
    <p:sldId id="550" r:id="rId130"/>
    <p:sldId id="551" r:id="rId131"/>
    <p:sldId id="552" r:id="rId132"/>
    <p:sldId id="553" r:id="rId133"/>
    <p:sldId id="554" r:id="rId134"/>
    <p:sldId id="555" r:id="rId135"/>
    <p:sldId id="556" r:id="rId136"/>
    <p:sldId id="557" r:id="rId137"/>
    <p:sldId id="404" r:id="rId138"/>
    <p:sldId id="566" r:id="rId139"/>
    <p:sldId id="567" r:id="rId1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1464" y="78"/>
      </p:cViewPr>
      <p:guideLst>
        <p:guide orient="horz" pos="4224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4" Type="http://schemas.openxmlformats.org/officeDocument/2006/relationships/image" Target="../media/image88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image" Target="../media/image148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67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6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image" Target="../media/image208.emf"/><Relationship Id="rId1" Type="http://schemas.openxmlformats.org/officeDocument/2006/relationships/image" Target="../media/image207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04/06/2015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as-t-on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338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0662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58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0725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8387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6814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957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6428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459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59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</a:p>
          <a:p>
            <a:r>
              <a:rPr lang="fr-FR" dirty="0" smtClean="0"/>
              <a:t>Pars</a:t>
            </a:r>
            <a:r>
              <a:rPr lang="fr-FR" baseline="0" dirty="0" smtClean="0"/>
              <a:t> de trop loin.</a:t>
            </a:r>
          </a:p>
          <a:p>
            <a:r>
              <a:rPr lang="fr-FR" baseline="0" dirty="0" smtClean="0"/>
              <a:t>Partir de la </a:t>
            </a:r>
            <a:r>
              <a:rPr lang="fr-FR" baseline="0" dirty="0" err="1" smtClean="0"/>
              <a:t>video</a:t>
            </a:r>
            <a:r>
              <a:rPr lang="fr-FR" baseline="0" dirty="0" smtClean="0"/>
              <a:t>, par exemple.</a:t>
            </a:r>
          </a:p>
          <a:p>
            <a:r>
              <a:rPr lang="fr-FR" baseline="0" dirty="0" smtClean="0"/>
              <a:t>De manière, plus générale, système, trace, flux 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, etc. Trace= objet de base</a:t>
            </a:r>
          </a:p>
          <a:p>
            <a:r>
              <a:rPr lang="fr-FR" baseline="0" dirty="0" smtClean="0"/>
              <a:t>Problèmes : perf</a:t>
            </a:r>
          </a:p>
          <a:p>
            <a:r>
              <a:rPr lang="fr-FR" baseline="0" dirty="0" err="1" smtClean="0"/>
              <a:t>fIn</a:t>
            </a:r>
            <a:r>
              <a:rPr lang="fr-FR" baseline="0" dirty="0" smtClean="0"/>
              <a:t> intro: expliquer que d’autres outils pourraient intégrer ces méthodes</a:t>
            </a:r>
          </a:p>
          <a:p>
            <a:r>
              <a:rPr lang="fr-FR" baseline="0" dirty="0" smtClean="0"/>
              <a:t>Ex: </a:t>
            </a:r>
            <a:r>
              <a:rPr lang="fr-FR" baseline="0" dirty="0" err="1" smtClean="0"/>
              <a:t>library</a:t>
            </a:r>
            <a:r>
              <a:rPr lang="fr-FR" baseline="0" dirty="0" smtClean="0"/>
              <a:t> qui peut être </a:t>
            </a:r>
            <a:r>
              <a:rPr lang="fr-FR" baseline="0" dirty="0" err="1" smtClean="0"/>
              <a:t>réusée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123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759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</a:t>
            </a:r>
            <a:r>
              <a:rPr lang="fr-FR" dirty="0" err="1" smtClean="0"/>
              <a:t>yoda</a:t>
            </a:r>
            <a:endParaRPr lang="fr-FR" dirty="0" smtClean="0"/>
          </a:p>
          <a:p>
            <a:r>
              <a:rPr lang="fr-FR" dirty="0" smtClean="0"/>
              <a:t>Slide </a:t>
            </a:r>
            <a:r>
              <a:rPr lang="fr-FR" dirty="0" err="1" smtClean="0"/>
              <a:t>useless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0193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4446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nécessaire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4460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Méthode ne s’adapte pas à l’abstraction, nécessité de 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285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203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9770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4840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7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8506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5835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5988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4593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4501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3598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832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04/06/2015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04/06/2015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04/06/2015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04/06/2015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04/06/2015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04/06/2015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04/06/2015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60.png"/><Relationship Id="rId3" Type="http://schemas.openxmlformats.org/officeDocument/2006/relationships/image" Target="../media/image179.png"/><Relationship Id="rId7" Type="http://schemas.openxmlformats.org/officeDocument/2006/relationships/image" Target="../media/image184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78.emf"/><Relationship Id="rId10" Type="http://schemas.openxmlformats.org/officeDocument/2006/relationships/image" Target="../media/image187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86.png"/><Relationship Id="rId14" Type="http://schemas.openxmlformats.org/officeDocument/2006/relationships/image" Target="../media/image7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2.jpeg"/><Relationship Id="rId4" Type="http://schemas.openxmlformats.org/officeDocument/2006/relationships/image" Target="../media/image19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97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98.emf"/><Relationship Id="rId4" Type="http://schemas.openxmlformats.org/officeDocument/2006/relationships/package" Target="../embeddings/Dessin_Microsoft_Visio45.vsd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2.jpeg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e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06.emf"/><Relationship Id="rId4" Type="http://schemas.openxmlformats.org/officeDocument/2006/relationships/oleObject" Target="../embeddings/oleObject4.bin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111.png"/><Relationship Id="rId12" Type="http://schemas.openxmlformats.org/officeDocument/2006/relationships/image" Target="../media/image20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2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207.emf"/><Relationship Id="rId15" Type="http://schemas.openxmlformats.org/officeDocument/2006/relationships/image" Target="../media/image152.png"/><Relationship Id="rId10" Type="http://schemas.openxmlformats.org/officeDocument/2006/relationships/image" Target="../media/image208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0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12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10.png"/><Relationship Id="rId4" Type="http://schemas.openxmlformats.org/officeDocument/2006/relationships/image" Target="../media/image211.emf"/><Relationship Id="rId9" Type="http://schemas.openxmlformats.org/officeDocument/2006/relationships/image" Target="../media/image111.png"/><Relationship Id="rId14" Type="http://schemas.openxmlformats.org/officeDocument/2006/relationships/oleObject" Target="../embeddings/oleObject10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microsoft.com/office/2007/relationships/hdphoto" Target="../media/hdphoto15.wdp"/><Relationship Id="rId7" Type="http://schemas.openxmlformats.org/officeDocument/2006/relationships/image" Target="../media/image8.png"/><Relationship Id="rId12" Type="http://schemas.openxmlformats.org/officeDocument/2006/relationships/image" Target="../media/image22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2.png"/><Relationship Id="rId5" Type="http://schemas.openxmlformats.org/officeDocument/2006/relationships/image" Target="../media/image20.png"/><Relationship Id="rId15" Type="http://schemas.openxmlformats.org/officeDocument/2006/relationships/image" Target="../media/image205.jpeg"/><Relationship Id="rId10" Type="http://schemas.openxmlformats.org/officeDocument/2006/relationships/image" Target="../media/image221.png"/><Relationship Id="rId4" Type="http://schemas.openxmlformats.org/officeDocument/2006/relationships/image" Target="../media/image218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11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33.gif"/><Relationship Id="rId18" Type="http://schemas.openxmlformats.org/officeDocument/2006/relationships/image" Target="../media/image238.png"/><Relationship Id="rId3" Type="http://schemas.microsoft.com/office/2007/relationships/hdphoto" Target="../media/hdphoto15.wdp"/><Relationship Id="rId21" Type="http://schemas.openxmlformats.org/officeDocument/2006/relationships/image" Target="../media/image241.gif"/><Relationship Id="rId7" Type="http://schemas.openxmlformats.org/officeDocument/2006/relationships/image" Target="../media/image228.png"/><Relationship Id="rId12" Type="http://schemas.openxmlformats.org/officeDocument/2006/relationships/image" Target="../media/image232.png"/><Relationship Id="rId17" Type="http://schemas.openxmlformats.org/officeDocument/2006/relationships/image" Target="../media/image237.jpeg"/><Relationship Id="rId2" Type="http://schemas.openxmlformats.org/officeDocument/2006/relationships/image" Target="../media/image217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0.jpeg"/><Relationship Id="rId5" Type="http://schemas.openxmlformats.org/officeDocument/2006/relationships/image" Target="../media/image226.png"/><Relationship Id="rId15" Type="http://schemas.openxmlformats.org/officeDocument/2006/relationships/image" Target="../media/image235.jpeg"/><Relationship Id="rId23" Type="http://schemas.openxmlformats.org/officeDocument/2006/relationships/image" Target="../media/image243.png"/><Relationship Id="rId10" Type="http://schemas.microsoft.com/office/2007/relationships/hdphoto" Target="../media/hdphoto17.wdp"/><Relationship Id="rId19" Type="http://schemas.openxmlformats.org/officeDocument/2006/relationships/image" Target="../media/image239.png"/><Relationship Id="rId4" Type="http://schemas.openxmlformats.org/officeDocument/2006/relationships/image" Target="../media/image218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jpeg"/><Relationship Id="rId4" Type="http://schemas.openxmlformats.org/officeDocument/2006/relationships/image" Target="../media/image22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26.png"/><Relationship Id="rId4" Type="http://schemas.microsoft.com/office/2007/relationships/hdphoto" Target="../media/hdphoto15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4.png"/><Relationship Id="rId7" Type="http://schemas.openxmlformats.org/officeDocument/2006/relationships/image" Target="../media/image244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0" Type="http://schemas.openxmlformats.org/officeDocument/2006/relationships/image" Target="../media/image243.png"/><Relationship Id="rId4" Type="http://schemas.openxmlformats.org/officeDocument/2006/relationships/image" Target="../media/image25.png"/><Relationship Id="rId9" Type="http://schemas.openxmlformats.org/officeDocument/2006/relationships/image" Target="../media/image245.jpe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4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55.png"/><Relationship Id="rId5" Type="http://schemas.openxmlformats.org/officeDocument/2006/relationships/image" Target="../media/image247.emf"/><Relationship Id="rId4" Type="http://schemas.openxmlformats.org/officeDocument/2006/relationships/package" Target="../embeddings/Dessin_Microsoft_Visio46.vsdx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37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0.png"/><Relationship Id="rId4" Type="http://schemas.openxmlformats.org/officeDocument/2006/relationships/image" Target="../media/image256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48.emf"/><Relationship Id="rId4" Type="http://schemas.openxmlformats.org/officeDocument/2006/relationships/package" Target="../embeddings/Dessin_Microsoft_Visio47.vsdx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5.wdp"/><Relationship Id="rId5" Type="http://schemas.openxmlformats.org/officeDocument/2006/relationships/image" Target="../media/image53.png"/><Relationship Id="rId10" Type="http://schemas.openxmlformats.org/officeDocument/2006/relationships/image" Target="../media/image110.png"/><Relationship Id="rId4" Type="http://schemas.openxmlformats.org/officeDocument/2006/relationships/image" Target="../media/image14.png"/><Relationship Id="rId9" Type="http://schemas.openxmlformats.org/officeDocument/2006/relationships/image" Target="../media/image142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5.wdp"/><Relationship Id="rId5" Type="http://schemas.openxmlformats.org/officeDocument/2006/relationships/image" Target="../media/image53.png"/><Relationship Id="rId10" Type="http://schemas.openxmlformats.org/officeDocument/2006/relationships/image" Target="../media/image110.png"/><Relationship Id="rId4" Type="http://schemas.openxmlformats.org/officeDocument/2006/relationships/image" Target="../media/image14.png"/><Relationship Id="rId9" Type="http://schemas.openxmlformats.org/officeDocument/2006/relationships/image" Target="../media/image14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4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5.wdp"/><Relationship Id="rId5" Type="http://schemas.openxmlformats.org/officeDocument/2006/relationships/image" Target="../media/image53.png"/><Relationship Id="rId10" Type="http://schemas.openxmlformats.org/officeDocument/2006/relationships/image" Target="../media/image110.png"/><Relationship Id="rId4" Type="http://schemas.openxmlformats.org/officeDocument/2006/relationships/image" Target="../media/image14.png"/><Relationship Id="rId9" Type="http://schemas.openxmlformats.org/officeDocument/2006/relationships/image" Target="../media/image14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9.emf"/><Relationship Id="rId5" Type="http://schemas.openxmlformats.org/officeDocument/2006/relationships/package" Target="../embeddings/Dessin_Microsoft_Visio48.vsdx"/><Relationship Id="rId4" Type="http://schemas.openxmlformats.org/officeDocument/2006/relationships/image" Target="../media/image2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6.vsd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Dessin_Microsoft_Visio5.vsdx"/><Relationship Id="rId5" Type="http://schemas.openxmlformats.org/officeDocument/2006/relationships/image" Target="../media/image49.emf"/><Relationship Id="rId4" Type="http://schemas.openxmlformats.org/officeDocument/2006/relationships/package" Target="../embeddings/Dessin_Microsoft_Visio4.vsdx"/><Relationship Id="rId9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14.png"/><Relationship Id="rId10" Type="http://schemas.openxmlformats.org/officeDocument/2006/relationships/image" Target="../media/image56.jpeg"/><Relationship Id="rId4" Type="http://schemas.openxmlformats.org/officeDocument/2006/relationships/image" Target="../media/image52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1.emf"/><Relationship Id="rId4" Type="http://schemas.openxmlformats.org/officeDocument/2006/relationships/package" Target="../embeddings/Dessin_Microsoft_Visio7.vsdx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2.wmf"/><Relationship Id="rId11" Type="http://schemas.openxmlformats.org/officeDocument/2006/relationships/image" Target="../media/image69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8.png"/><Relationship Id="rId4" Type="http://schemas.openxmlformats.org/officeDocument/2006/relationships/image" Target="../media/image11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3.wmf"/><Relationship Id="rId4" Type="http://schemas.openxmlformats.org/officeDocument/2006/relationships/package" Target="../embeddings/Dessin_Microsoft_Visio9.vsd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0.vsdx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40.png"/><Relationship Id="rId9" Type="http://schemas.openxmlformats.org/officeDocument/2006/relationships/image" Target="../media/image79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2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13.vs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4.emf"/><Relationship Id="rId4" Type="http://schemas.openxmlformats.org/officeDocument/2006/relationships/package" Target="../embeddings/Dessin_Microsoft_Visio14.vsdx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86.emf"/><Relationship Id="rId12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package" Target="../embeddings/Dessin_Microsoft_Visio16.vsdx"/><Relationship Id="rId11" Type="http://schemas.openxmlformats.org/officeDocument/2006/relationships/package" Target="../embeddings/Dessin_Microsoft_Visio18.vsdx"/><Relationship Id="rId5" Type="http://schemas.openxmlformats.org/officeDocument/2006/relationships/image" Target="../media/image85.emf"/><Relationship Id="rId10" Type="http://schemas.openxmlformats.org/officeDocument/2006/relationships/image" Target="../media/image11.png"/><Relationship Id="rId4" Type="http://schemas.openxmlformats.org/officeDocument/2006/relationships/package" Target="../embeddings/Dessin_Microsoft_Visio15.vsdx"/><Relationship Id="rId9" Type="http://schemas.openxmlformats.org/officeDocument/2006/relationships/image" Target="../media/image8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Dessin_Microsoft_Visio20.vsdx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19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5.jpeg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7.png"/><Relationship Id="rId5" Type="http://schemas.openxmlformats.org/officeDocument/2006/relationships/image" Target="../media/image96.emf"/><Relationship Id="rId4" Type="http://schemas.openxmlformats.org/officeDocument/2006/relationships/package" Target="../embeddings/Dessin_Microsoft_Visio21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4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14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24.png"/><Relationship Id="rId5" Type="http://schemas.openxmlformats.org/officeDocument/2006/relationships/image" Target="../media/image54.png"/><Relationship Id="rId10" Type="http://schemas.openxmlformats.org/officeDocument/2006/relationships/image" Target="../media/image111.png"/><Relationship Id="rId4" Type="http://schemas.openxmlformats.org/officeDocument/2006/relationships/image" Target="../media/image53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14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24.png"/><Relationship Id="rId5" Type="http://schemas.openxmlformats.org/officeDocument/2006/relationships/image" Target="../media/image54.png"/><Relationship Id="rId10" Type="http://schemas.openxmlformats.org/officeDocument/2006/relationships/image" Target="../media/image111.png"/><Relationship Id="rId4" Type="http://schemas.openxmlformats.org/officeDocument/2006/relationships/image" Target="../media/image53.png"/><Relationship Id="rId9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14.png"/><Relationship Id="rId7" Type="http://schemas.openxmlformats.org/officeDocument/2006/relationships/image" Target="../media/image10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24.png"/><Relationship Id="rId5" Type="http://schemas.openxmlformats.org/officeDocument/2006/relationships/image" Target="../media/image54.png"/><Relationship Id="rId10" Type="http://schemas.openxmlformats.org/officeDocument/2006/relationships/image" Target="../media/image111.png"/><Relationship Id="rId4" Type="http://schemas.openxmlformats.org/officeDocument/2006/relationships/image" Target="../media/image53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24.png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12" Type="http://schemas.microsoft.com/office/2007/relationships/hdphoto" Target="../media/hdphoto11.wdp"/><Relationship Id="rId2" Type="http://schemas.openxmlformats.org/officeDocument/2006/relationships/notesSlide" Target="../notesSlides/notesSlide56.xml"/><Relationship Id="rId16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122.png"/><Relationship Id="rId14" Type="http://schemas.microsoft.com/office/2007/relationships/hdphoto" Target="../media/hdphoto12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Dessin_Microsoft_Visio23.vsdx"/><Relationship Id="rId11" Type="http://schemas.openxmlformats.org/officeDocument/2006/relationships/image" Target="../media/image162.png"/><Relationship Id="rId5" Type="http://schemas.openxmlformats.org/officeDocument/2006/relationships/image" Target="../media/image126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22.vsd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jpeg"/><Relationship Id="rId3" Type="http://schemas.openxmlformats.org/officeDocument/2006/relationships/image" Target="../media/image129.jpeg"/><Relationship Id="rId7" Type="http://schemas.openxmlformats.org/officeDocument/2006/relationships/image" Target="../media/image133.png"/><Relationship Id="rId12" Type="http://schemas.openxmlformats.org/officeDocument/2006/relationships/image" Target="../media/image138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5.wdp"/><Relationship Id="rId5" Type="http://schemas.openxmlformats.org/officeDocument/2006/relationships/image" Target="../media/image53.png"/><Relationship Id="rId10" Type="http://schemas.openxmlformats.org/officeDocument/2006/relationships/image" Target="../media/image110.png"/><Relationship Id="rId4" Type="http://schemas.openxmlformats.org/officeDocument/2006/relationships/image" Target="../media/image14.png"/><Relationship Id="rId9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24.vsdx"/><Relationship Id="rId7" Type="http://schemas.openxmlformats.org/officeDocument/2006/relationships/package" Target="../embeddings/Dessin_Microsoft_Visio25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28.vsdx"/><Relationship Id="rId10" Type="http://schemas.openxmlformats.org/officeDocument/2006/relationships/package" Target="../embeddings/Dessin_Microsoft_Visio27.vsdx"/><Relationship Id="rId19" Type="http://schemas.openxmlformats.org/officeDocument/2006/relationships/image" Target="../media/image164.png"/><Relationship Id="rId4" Type="http://schemas.openxmlformats.org/officeDocument/2006/relationships/image" Target="../media/image144.emf"/><Relationship Id="rId9" Type="http://schemas.openxmlformats.org/officeDocument/2006/relationships/package" Target="../embeddings/Dessin_Microsoft_Visio26.vsd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9.emf"/><Relationship Id="rId5" Type="http://schemas.openxmlformats.org/officeDocument/2006/relationships/package" Target="../embeddings/Dessin_Microsoft_Visio30.vsdx"/><Relationship Id="rId4" Type="http://schemas.openxmlformats.org/officeDocument/2006/relationships/image" Target="../media/image148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1.jpeg"/><Relationship Id="rId7" Type="http://schemas.openxmlformats.org/officeDocument/2006/relationships/image" Target="../media/image152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140.jpeg"/><Relationship Id="rId5" Type="http://schemas.openxmlformats.org/officeDocument/2006/relationships/image" Target="../media/image94.png"/><Relationship Id="rId10" Type="http://schemas.openxmlformats.org/officeDocument/2006/relationships/image" Target="../media/image155.jpeg"/><Relationship Id="rId4" Type="http://schemas.openxmlformats.org/officeDocument/2006/relationships/image" Target="../media/image95.jpeg"/><Relationship Id="rId9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4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31.vsdx"/><Relationship Id="rId7" Type="http://schemas.openxmlformats.org/officeDocument/2006/relationships/package" Target="../embeddings/Dessin_Microsoft_Visio33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45.emf"/><Relationship Id="rId5" Type="http://schemas.openxmlformats.org/officeDocument/2006/relationships/package" Target="../embeddings/Dessin_Microsoft_Visio32.vsdx"/><Relationship Id="rId15" Type="http://schemas.openxmlformats.org/officeDocument/2006/relationships/image" Target="../media/image1790.png"/><Relationship Id="rId4" Type="http://schemas.openxmlformats.org/officeDocument/2006/relationships/image" Target="../media/image167.emf"/><Relationship Id="rId9" Type="http://schemas.openxmlformats.org/officeDocument/2006/relationships/package" Target="../embeddings/Dessin_Microsoft_Visio35.vsdx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36.vsdx"/><Relationship Id="rId7" Type="http://schemas.openxmlformats.org/officeDocument/2006/relationships/package" Target="../embeddings/Dessin_Microsoft_Visio37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0.vsdx"/><Relationship Id="rId10" Type="http://schemas.openxmlformats.org/officeDocument/2006/relationships/package" Target="../embeddings/Dessin_Microsoft_Visio39.vsdx"/><Relationship Id="rId19" Type="http://schemas.openxmlformats.org/officeDocument/2006/relationships/image" Target="../media/image1880.png"/><Relationship Id="rId4" Type="http://schemas.openxmlformats.org/officeDocument/2006/relationships/image" Target="../media/image168.emf"/><Relationship Id="rId9" Type="http://schemas.openxmlformats.org/officeDocument/2006/relationships/package" Target="../embeddings/Dessin_Microsoft_Visio38.vsdx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69.emf"/><Relationship Id="rId4" Type="http://schemas.openxmlformats.org/officeDocument/2006/relationships/package" Target="../embeddings/Dessin_Microsoft_Visio41.vsdx"/><Relationship Id="rId9" Type="http://schemas.openxmlformats.org/officeDocument/2006/relationships/image" Target="../media/image5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71.png"/><Relationship Id="rId4" Type="http://schemas.openxmlformats.org/officeDocument/2006/relationships/image" Target="../media/image170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package" Target="../embeddings/Dessin_Microsoft_Visio43.vsdx"/><Relationship Id="rId7" Type="http://schemas.openxmlformats.org/officeDocument/2006/relationships/image" Target="../media/image1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73.png"/><Relationship Id="rId5" Type="http://schemas.openxmlformats.org/officeDocument/2006/relationships/image" Target="../media/image53.png"/><Relationship Id="rId4" Type="http://schemas.openxmlformats.org/officeDocument/2006/relationships/image" Target="../media/image172.emf"/><Relationship Id="rId9" Type="http://schemas.openxmlformats.org/officeDocument/2006/relationships/image" Target="../media/image1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1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0740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1" name="Visio" r:id="rId3" imgW="25460300" imgH="7172257" progId="Visio.Drawing.15">
                  <p:embed/>
                </p:oleObj>
              </mc:Choice>
              <mc:Fallback>
                <p:oleObj name="Visio" r:id="rId3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From</a:t>
            </a:r>
            <a:r>
              <a:rPr lang="fr-FR" sz="3200" dirty="0" smtClean="0"/>
              <a:t> the perturbation to the source code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355759"/>
            <a:ext cx="2007767" cy="2146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49496" y="3879542"/>
            <a:ext cx="1915374" cy="16228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7" y="4528113"/>
            <a:ext cx="613873" cy="97431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990255" y="2462727"/>
            <a:ext cx="1574790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26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9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3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46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6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7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8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70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71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72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00" y="2427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93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19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2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Proposal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" y="231891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06" y="552239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34" y="5522395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70" y="53128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2720325" y="231891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862" y="1603359"/>
            <a:ext cx="2797838" cy="1863862"/>
          </a:xfrm>
        </p:spPr>
      </p:pic>
      <p:pic>
        <p:nvPicPr>
          <p:cNvPr id="95236" name="Picture 4" descr="http://www.google.fr/url?source=imglanding&amp;ct=img&amp;q=http://img.xooimage.com/files5/e/2/d/yoda-ad3df.jpg&amp;sa=X&amp;ei=209sVeT1L4GmUMnNg2A&amp;ved=0CAkQ8wc&amp;usg=AFQjCNHvtJ7KuAR-GXDc2GAW3Z2OpoIec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79" y="69871"/>
            <a:ext cx="1241977" cy="18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2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vice, phone, smart, vertical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1656" y="3690635"/>
            <a:ext cx="528812" cy="8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60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>
            <a:off x="1952458" y="2857235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6" y="54049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avec flèche 21"/>
          <p:cNvCxnSpPr/>
          <p:nvPr/>
        </p:nvCxnSpPr>
        <p:spPr>
          <a:xfrm>
            <a:off x="5935431" y="5922444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http://www.google.fr/url?source=imglanding&amp;ct=img&amp;q=https://cdn2.iconfinder.com/data/icons/windows-8-metro-style/512/hammer.png&amp;sa=X&amp;ei=IPRsVYLrLYPX7AbmgYPIDA&amp;ved=0CAkQ8wc&amp;usg=AFQjCNE0dTaZMzhVHIfHbUXra6235r-Cx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03" y="5312844"/>
            <a:ext cx="1370706" cy="13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1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8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5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3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129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1338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</a:p>
          <a:p>
            <a:pPr marL="0" indent="0">
              <a:buNone/>
            </a:pPr>
            <a:r>
              <a:rPr lang="fr-FR" sz="4000" b="1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33" y="1587062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240358" y="2195300"/>
            <a:ext cx="1347318" cy="3160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08690" y="1587062"/>
            <a:ext cx="3478924" cy="7462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02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8" y="1554284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8" y="4541389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91" y="4572385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68" y="4356339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8127" y="3478284"/>
            <a:ext cx="7322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smtClean="0">
                <a:solidFill>
                  <a:srgbClr val="FF0000"/>
                </a:solidFill>
              </a:rPr>
              <a:t>Fx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83332" y="5892582"/>
            <a:ext cx="282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F1. </a:t>
            </a:r>
            <a:r>
              <a:rPr lang="fr-FR" sz="2000" b="1" dirty="0" err="1" smtClean="0"/>
              <a:t>Screen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</a:t>
            </a:r>
            <a:r>
              <a:rPr lang="fr-FR" sz="2000" b="1" dirty="0" err="1" smtClean="0"/>
              <a:t>resolution</a:t>
            </a:r>
            <a:endParaRPr lang="fr-FR" sz="20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471654" y="5892582"/>
            <a:ext cx="2111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F2.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       performance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787439" y="5892582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F3. </a:t>
            </a:r>
            <a:r>
              <a:rPr lang="fr-FR" sz="2000" b="1" dirty="0" err="1" smtClean="0"/>
              <a:t>Analyst</a:t>
            </a:r>
            <a:endParaRPr lang="fr-FR" sz="2000" b="1" dirty="0" smtClean="0"/>
          </a:p>
          <a:p>
            <a:pPr algn="ctr"/>
            <a:r>
              <a:rPr lang="fr-FR" sz="2000" b="1" dirty="0"/>
              <a:t> </a:t>
            </a:r>
            <a:r>
              <a:rPr lang="fr-FR" sz="2000" b="1" dirty="0" smtClean="0"/>
              <a:t>               </a:t>
            </a:r>
            <a:r>
              <a:rPr lang="fr-FR" sz="2000" b="1" dirty="0" err="1" smtClean="0"/>
              <a:t>capabilities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02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9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519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132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133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How to </a:t>
            </a:r>
            <a:r>
              <a:rPr lang="fr-FR" sz="3600" dirty="0" err="1" smtClean="0"/>
              <a:t>generate</a:t>
            </a:r>
            <a:r>
              <a:rPr lang="fr-FR" sz="3600" dirty="0" smtClean="0"/>
              <a:t> a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representation</a:t>
            </a:r>
            <a:r>
              <a:rPr lang="fr-FR" sz="3600" dirty="0" smtClean="0"/>
              <a:t> </a:t>
            </a:r>
            <a:r>
              <a:rPr lang="fr-FR" sz="3600" dirty="0" err="1" smtClean="0"/>
              <a:t>following</a:t>
            </a:r>
            <a:r>
              <a:rPr lang="fr-FR" sz="3600" dirty="0" smtClean="0"/>
              <a:t> LP </a:t>
            </a:r>
            <a:r>
              <a:rPr lang="fr-FR" sz="3600" dirty="0" err="1" smtClean="0"/>
              <a:t>method</a:t>
            </a:r>
            <a:r>
              <a:rPr lang="fr-FR" sz="3600" dirty="0" smtClean="0"/>
              <a:t> ?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134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135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3021398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136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2024298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749318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700111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67481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54921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2132225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90526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689692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76854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8949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50438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3126763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69516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952091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4025553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2181712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138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9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139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6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3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F1.Visualization </a:t>
            </a:r>
            <a:r>
              <a:rPr lang="fr-FR" dirty="0" smtClean="0"/>
              <a:t>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F1.Visualization </a:t>
            </a:r>
            <a:r>
              <a:rPr lang="fr-FR" dirty="0" smtClean="0"/>
              <a:t>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1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F3.User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Visualization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21" name="Visio" r:id="rId4" imgW="24698277" imgH="3171766" progId="Visio.Drawing.15">
                  <p:embed/>
                </p:oleObj>
              </mc:Choice>
              <mc:Fallback>
                <p:oleObj name="Visio" r:id="rId4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00753"/>
              </p:ext>
            </p:extLst>
          </p:nvPr>
        </p:nvGraphicFramePr>
        <p:xfrm>
          <a:off x="1078404" y="1483319"/>
          <a:ext cx="6489044" cy="182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22" name="Visio" r:id="rId6" imgW="25460300" imgH="7172257" progId="Visio.Drawing.15">
                  <p:embed/>
                </p:oleObj>
              </mc:Choice>
              <mc:Fallback>
                <p:oleObj name="Visio" r:id="rId6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8404" y="1483319"/>
                        <a:ext cx="6489044" cy="182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8100"/>
              </p:ext>
            </p:extLst>
          </p:nvPr>
        </p:nvGraphicFramePr>
        <p:xfrm>
          <a:off x="937682" y="3665656"/>
          <a:ext cx="6629766" cy="1835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23" name="Visio" r:id="rId8" imgW="25698557" imgH="7115243" progId="Visio.Drawing.15">
                  <p:embed/>
                </p:oleObj>
              </mc:Choice>
              <mc:Fallback>
                <p:oleObj name="Visio" r:id="rId8" imgW="25698557" imgH="71152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7682" y="3665656"/>
                        <a:ext cx="6629766" cy="1835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404769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5514568" y="540476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endParaRPr lang="fr-FR" dirty="0" smtClean="0"/>
          </a:p>
          <a:p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b="1" dirty="0" smtClean="0"/>
              <a:t>of a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18364" y="1308103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" name="Obje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2662065"/>
                </p:ext>
              </p:extLst>
            </p:nvPr>
          </p:nvGraphicFramePr>
          <p:xfrm>
            <a:off x="825827" y="1781206"/>
            <a:ext cx="4892632" cy="40110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84" name="Visio" r:id="rId4" imgW="7400848" imgH="6067575" progId="Visio.Drawing.15">
                    <p:embed/>
                  </p:oleObj>
                </mc:Choice>
                <mc:Fallback>
                  <p:oleObj name="Visio" r:id="rId4" imgW="7400848" imgH="6067575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25827" y="1781206"/>
                          <a:ext cx="4892632" cy="40110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ZoneTexte 55"/>
          <p:cNvSpPr txBox="1"/>
          <p:nvPr/>
        </p:nvSpPr>
        <p:spPr>
          <a:xfrm>
            <a:off x="254000" y="6366079"/>
            <a:ext cx="826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</a:t>
            </a:r>
            <a:r>
              <a:rPr lang="fr-FR" sz="1400" b="1" dirty="0" err="1" smtClean="0"/>
              <a:t>Schnorr</a:t>
            </a:r>
            <a:r>
              <a:rPr lang="fr-FR" sz="1400" b="1" dirty="0" smtClean="0"/>
              <a:t> &amp; al. </a:t>
            </a:r>
            <a:r>
              <a:rPr lang="fr-FR" sz="1400" dirty="0" smtClean="0"/>
              <a:t>– A Trace </a:t>
            </a:r>
            <a:r>
              <a:rPr lang="fr-FR" sz="1400" dirty="0" err="1" smtClean="0"/>
              <a:t>Macroscopic</a:t>
            </a:r>
            <a:r>
              <a:rPr lang="fr-FR" sz="1400" dirty="0" smtClean="0"/>
              <a:t> Description </a:t>
            </a:r>
            <a:r>
              <a:rPr lang="fr-FR" sz="1400" dirty="0" err="1" smtClean="0"/>
              <a:t>based</a:t>
            </a:r>
            <a:r>
              <a:rPr lang="fr-FR" sz="1400" dirty="0" smtClean="0"/>
              <a:t> on Time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, </a:t>
            </a:r>
            <a:r>
              <a:rPr lang="fr-FR" sz="1400" i="1" dirty="0" smtClean="0"/>
              <a:t>RR-8524 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Visualization</a:t>
            </a:r>
            <a:endParaRPr lang="fr-FR" b="1" dirty="0"/>
          </a:p>
        </p:txBody>
      </p:sp>
      <p:sp>
        <p:nvSpPr>
          <p:cNvPr id="7" name="Ellipse 6"/>
          <p:cNvSpPr/>
          <p:nvPr/>
        </p:nvSpPr>
        <p:spPr>
          <a:xfrm>
            <a:off x="3499945" y="5486796"/>
            <a:ext cx="2354317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120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28733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078373"/>
              </p:ext>
            </p:extLst>
          </p:nvPr>
        </p:nvGraphicFramePr>
        <p:xfrm>
          <a:off x="254000" y="1714291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4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714291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714864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1973550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470263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715708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3861891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739419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2846189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260426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172228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33048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122716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767641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526448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651759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616477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616477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46362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463621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048411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12746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389398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698519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499351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993515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07622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076225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2968507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2968507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1813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18135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228048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033531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81806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388472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305346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53378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54000" y="6366079"/>
            <a:ext cx="826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</a:t>
            </a:r>
            <a:r>
              <a:rPr lang="fr-FR" sz="1400" b="1" dirty="0" err="1" smtClean="0"/>
              <a:t>Schnorr</a:t>
            </a:r>
            <a:r>
              <a:rPr lang="fr-FR" sz="1400" b="1" dirty="0" smtClean="0"/>
              <a:t> &amp; al. </a:t>
            </a:r>
            <a:r>
              <a:rPr lang="fr-FR" sz="1400" dirty="0" smtClean="0"/>
              <a:t>– A Trace </a:t>
            </a:r>
            <a:r>
              <a:rPr lang="fr-FR" sz="1400" dirty="0" err="1" smtClean="0"/>
              <a:t>Macroscopic</a:t>
            </a:r>
            <a:r>
              <a:rPr lang="fr-FR" sz="1400" dirty="0" smtClean="0"/>
              <a:t> Description </a:t>
            </a:r>
            <a:r>
              <a:rPr lang="fr-FR" sz="1400" dirty="0" err="1" smtClean="0"/>
              <a:t>based</a:t>
            </a:r>
            <a:r>
              <a:rPr lang="fr-FR" sz="1400" dirty="0" smtClean="0"/>
              <a:t> on Time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, </a:t>
            </a:r>
            <a:r>
              <a:rPr lang="fr-FR" sz="1400" i="1" dirty="0" smtClean="0"/>
              <a:t>RR-8524 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14298"/>
              </p:ext>
            </p:extLst>
          </p:nvPr>
        </p:nvGraphicFramePr>
        <p:xfrm>
          <a:off x="254000" y="2858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0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2858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5587" y="5620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6013" y="5762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9572" y="2304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9601" y="1688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3376" y="3358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3306" y="2421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3709" y="1554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7510" y="2200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7036" y="4827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9232" y="1889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4494" y="1542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254000" y="6366079"/>
            <a:ext cx="826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</a:t>
            </a:r>
            <a:r>
              <a:rPr lang="fr-FR" sz="1400" b="1" dirty="0" err="1" smtClean="0"/>
              <a:t>Schnorr</a:t>
            </a:r>
            <a:r>
              <a:rPr lang="fr-FR" sz="1400" b="1" dirty="0" smtClean="0"/>
              <a:t> &amp; al. </a:t>
            </a:r>
            <a:r>
              <a:rPr lang="fr-FR" sz="1400" dirty="0" smtClean="0"/>
              <a:t>– A Trace </a:t>
            </a:r>
            <a:r>
              <a:rPr lang="fr-FR" sz="1400" dirty="0" err="1" smtClean="0"/>
              <a:t>Macroscopic</a:t>
            </a:r>
            <a:r>
              <a:rPr lang="fr-FR" sz="1400" dirty="0" smtClean="0"/>
              <a:t> Description </a:t>
            </a:r>
            <a:r>
              <a:rPr lang="fr-FR" sz="1400" dirty="0" err="1" smtClean="0"/>
              <a:t>based</a:t>
            </a:r>
            <a:r>
              <a:rPr lang="fr-FR" sz="1400" dirty="0" smtClean="0"/>
              <a:t> on Time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, </a:t>
            </a:r>
            <a:r>
              <a:rPr lang="fr-FR" sz="1400" i="1" dirty="0" smtClean="0"/>
              <a:t>RR-8524 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Difference</a:t>
            </a:r>
            <a:r>
              <a:rPr lang="fr-FR" sz="3200" dirty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« </a:t>
            </a:r>
            <a:r>
              <a:rPr lang="fr-FR" sz="3200" dirty="0" err="1" smtClean="0"/>
              <a:t>sequential</a:t>
            </a:r>
            <a:r>
              <a:rPr lang="fr-FR" sz="3200" dirty="0" smtClean="0"/>
              <a:t> applications »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b="1" dirty="0" err="1" smtClean="0"/>
              <a:t>algorithm</a:t>
            </a:r>
            <a:endParaRPr lang="fr-FR" b="1" dirty="0"/>
          </a:p>
          <a:p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b="1" dirty="0" smtClean="0"/>
              <a:t>of a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340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38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913406" y="256172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025270" y="2418927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166582" y="2293251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7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2014216" y="2409399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3215266" y="2458212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680395"/>
              </p:ext>
            </p:extLst>
          </p:nvPr>
        </p:nvGraphicFramePr>
        <p:xfrm>
          <a:off x="3313747" y="2444396"/>
          <a:ext cx="3917370" cy="2903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2" name="Visio" r:id="rId8" imgW="7044120" imgH="5243400" progId="Visio.Drawing.15">
                  <p:embed/>
                </p:oleObj>
              </mc:Choice>
              <mc:Fallback>
                <p:oleObj name="Visio" r:id="rId8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13747" y="2444396"/>
                        <a:ext cx="3917370" cy="2903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ZoneTexte 41"/>
          <p:cNvSpPr txBox="1"/>
          <p:nvPr/>
        </p:nvSpPr>
        <p:spPr>
          <a:xfrm>
            <a:off x="254000" y="6366079"/>
            <a:ext cx="826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</a:t>
            </a:r>
            <a:r>
              <a:rPr lang="fr-FR" sz="1400" b="1" dirty="0" smtClean="0"/>
              <a:t>Lamarche-Perrin</a:t>
            </a:r>
            <a:r>
              <a:rPr lang="fr-FR" sz="1400" b="1" dirty="0" smtClean="0"/>
              <a:t> </a:t>
            </a:r>
            <a:r>
              <a:rPr lang="fr-FR" sz="1400" b="1" dirty="0" smtClean="0"/>
              <a:t>&amp; al. </a:t>
            </a:r>
            <a:r>
              <a:rPr lang="fr-FR" sz="1400" dirty="0" smtClean="0"/>
              <a:t>– </a:t>
            </a:r>
            <a:r>
              <a:rPr lang="fr-FR" sz="1400" dirty="0" smtClean="0"/>
              <a:t>A </a:t>
            </a:r>
            <a:r>
              <a:rPr lang="fr-FR" sz="1400" dirty="0" err="1"/>
              <a:t>S</a:t>
            </a:r>
            <a:r>
              <a:rPr lang="fr-FR" sz="1400" dirty="0" err="1" smtClean="0"/>
              <a:t>patiotemporal</a:t>
            </a:r>
            <a:r>
              <a:rPr lang="fr-FR" sz="1400" dirty="0" smtClean="0"/>
              <a:t> Data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 Technique for Performance </a:t>
            </a:r>
            <a:r>
              <a:rPr lang="fr-FR" sz="1400" dirty="0" err="1" smtClean="0"/>
              <a:t>Analysis</a:t>
            </a:r>
            <a:r>
              <a:rPr lang="fr-FR" sz="1400" dirty="0" smtClean="0"/>
              <a:t> of Large-</a:t>
            </a:r>
            <a:r>
              <a:rPr lang="fr-FR" sz="1400" dirty="0" err="1" smtClean="0"/>
              <a:t>scale</a:t>
            </a:r>
            <a:r>
              <a:rPr lang="fr-FR" sz="1400" dirty="0" smtClean="0"/>
              <a:t> </a:t>
            </a:r>
            <a:r>
              <a:rPr lang="fr-FR" sz="1400" dirty="0" err="1" smtClean="0"/>
              <a:t>Execution</a:t>
            </a:r>
            <a:r>
              <a:rPr lang="fr-FR" sz="1400" dirty="0" smtClean="0"/>
              <a:t> Traces, </a:t>
            </a:r>
            <a:r>
              <a:rPr lang="fr-FR" sz="1400" i="1" dirty="0" smtClean="0"/>
              <a:t>IEEE Cluster 2014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54000" y="6366079"/>
            <a:ext cx="826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</a:t>
            </a:r>
            <a:r>
              <a:rPr lang="fr-FR" sz="1400" b="1" dirty="0" smtClean="0"/>
              <a:t>Lamarche-Perrin</a:t>
            </a:r>
            <a:r>
              <a:rPr lang="fr-FR" sz="1400" b="1" dirty="0" smtClean="0"/>
              <a:t> </a:t>
            </a:r>
            <a:r>
              <a:rPr lang="fr-FR" sz="1400" b="1" dirty="0" smtClean="0"/>
              <a:t>&amp; al. </a:t>
            </a:r>
            <a:r>
              <a:rPr lang="fr-FR" sz="1400" dirty="0" smtClean="0"/>
              <a:t>– </a:t>
            </a:r>
            <a:r>
              <a:rPr lang="fr-FR" sz="1400" dirty="0" smtClean="0"/>
              <a:t>A </a:t>
            </a:r>
            <a:r>
              <a:rPr lang="fr-FR" sz="1400" dirty="0" err="1"/>
              <a:t>S</a:t>
            </a:r>
            <a:r>
              <a:rPr lang="fr-FR" sz="1400" dirty="0" err="1" smtClean="0"/>
              <a:t>patiotemporal</a:t>
            </a:r>
            <a:r>
              <a:rPr lang="fr-FR" sz="1400" dirty="0" smtClean="0"/>
              <a:t> Data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 Technique for Performance </a:t>
            </a:r>
            <a:r>
              <a:rPr lang="fr-FR" sz="1400" dirty="0" err="1" smtClean="0"/>
              <a:t>Analysis</a:t>
            </a:r>
            <a:r>
              <a:rPr lang="fr-FR" sz="1400" dirty="0" smtClean="0"/>
              <a:t> of Large-</a:t>
            </a:r>
            <a:r>
              <a:rPr lang="fr-FR" sz="1400" dirty="0" err="1" smtClean="0"/>
              <a:t>scale</a:t>
            </a:r>
            <a:r>
              <a:rPr lang="fr-FR" sz="1400" dirty="0" smtClean="0"/>
              <a:t> </a:t>
            </a:r>
            <a:r>
              <a:rPr lang="fr-FR" sz="1400" dirty="0" err="1" smtClean="0"/>
              <a:t>Execution</a:t>
            </a:r>
            <a:r>
              <a:rPr lang="fr-FR" sz="1400" dirty="0" smtClean="0"/>
              <a:t> Traces, </a:t>
            </a:r>
            <a:r>
              <a:rPr lang="fr-FR" sz="1400" i="1" dirty="0" smtClean="0"/>
              <a:t>IEEE Cluster 2014</a:t>
            </a:r>
            <a:endParaRPr lang="fr-FR" sz="1400" i="1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8" name="ZoneTexte 57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ZoneTexte 66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69" name="Connecteur droit avec flèche 68"/>
          <p:cNvCxnSpPr>
            <a:stCxn id="70" idx="3"/>
            <a:endCxn id="57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72" name="Connecteur droit avec flèche 71"/>
          <p:cNvCxnSpPr>
            <a:stCxn id="70" idx="3"/>
            <a:endCxn id="58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stCxn id="70" idx="3"/>
            <a:endCxn id="59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71" idx="3"/>
            <a:endCxn id="67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3"/>
            <a:endCxn id="68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77" name="Connecteur droit avec flèche 76"/>
          <p:cNvCxnSpPr>
            <a:stCxn id="76" idx="3"/>
            <a:endCxn id="70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stCxn id="76" idx="3"/>
            <a:endCxn id="71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7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54000" y="6366079"/>
            <a:ext cx="826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</a:t>
            </a:r>
            <a:r>
              <a:rPr lang="fr-FR" sz="1400" b="1" dirty="0" smtClean="0"/>
              <a:t>Lamarche-Perrin</a:t>
            </a:r>
            <a:r>
              <a:rPr lang="fr-FR" sz="1400" b="1" dirty="0" smtClean="0"/>
              <a:t> </a:t>
            </a:r>
            <a:r>
              <a:rPr lang="fr-FR" sz="1400" b="1" dirty="0" smtClean="0"/>
              <a:t>&amp; al. </a:t>
            </a:r>
            <a:r>
              <a:rPr lang="fr-FR" sz="1400" dirty="0" smtClean="0"/>
              <a:t>– </a:t>
            </a:r>
            <a:r>
              <a:rPr lang="fr-FR" sz="1400" dirty="0" smtClean="0"/>
              <a:t>A </a:t>
            </a:r>
            <a:r>
              <a:rPr lang="fr-FR" sz="1400" dirty="0" err="1"/>
              <a:t>S</a:t>
            </a:r>
            <a:r>
              <a:rPr lang="fr-FR" sz="1400" dirty="0" err="1" smtClean="0"/>
              <a:t>patiotemporal</a:t>
            </a:r>
            <a:r>
              <a:rPr lang="fr-FR" sz="1400" dirty="0" smtClean="0"/>
              <a:t> Data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 Technique for Performance </a:t>
            </a:r>
            <a:r>
              <a:rPr lang="fr-FR" sz="1400" dirty="0" err="1" smtClean="0"/>
              <a:t>Analysis</a:t>
            </a:r>
            <a:r>
              <a:rPr lang="fr-FR" sz="1400" dirty="0" smtClean="0"/>
              <a:t> of Large-</a:t>
            </a:r>
            <a:r>
              <a:rPr lang="fr-FR" sz="1400" dirty="0" err="1" smtClean="0"/>
              <a:t>scale</a:t>
            </a:r>
            <a:r>
              <a:rPr lang="fr-FR" sz="1400" dirty="0" smtClean="0"/>
              <a:t> </a:t>
            </a:r>
            <a:r>
              <a:rPr lang="fr-FR" sz="1400" dirty="0" err="1" smtClean="0"/>
              <a:t>Execution</a:t>
            </a:r>
            <a:r>
              <a:rPr lang="fr-FR" sz="1400" dirty="0" smtClean="0"/>
              <a:t> Traces, </a:t>
            </a:r>
            <a:r>
              <a:rPr lang="fr-FR" sz="1400" i="1" dirty="0" smtClean="0"/>
              <a:t>IEEE Cluster 2014</a:t>
            </a:r>
            <a:endParaRPr lang="fr-FR" sz="1400" i="1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8" name="ZoneTexte 57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ZoneTexte 66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69" name="Connecteur droit avec flèche 68"/>
          <p:cNvCxnSpPr>
            <a:stCxn id="70" idx="3"/>
            <a:endCxn id="57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72" name="Connecteur droit avec flèche 71"/>
          <p:cNvCxnSpPr>
            <a:stCxn id="70" idx="3"/>
            <a:endCxn id="58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stCxn id="70" idx="3"/>
            <a:endCxn id="59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71" idx="3"/>
            <a:endCxn id="67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3"/>
            <a:endCxn id="68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77" name="Connecteur droit avec flèche 76"/>
          <p:cNvCxnSpPr>
            <a:stCxn id="76" idx="3"/>
            <a:endCxn id="70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stCxn id="76" idx="3"/>
            <a:endCxn id="71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4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6206365" y="3021503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0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21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9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0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1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42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0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1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707379" y="408330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78" y="75525"/>
            <a:ext cx="1933069" cy="19330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51" y="34093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503" y="75525"/>
            <a:ext cx="1933069" cy="1933069"/>
          </a:xfrm>
          <a:prstGeom prst="rect">
            <a:avLst/>
          </a:prstGeo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063946"/>
              </p:ext>
            </p:extLst>
          </p:nvPr>
        </p:nvGraphicFramePr>
        <p:xfrm>
          <a:off x="2112396" y="1957280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8" name="Acrobat Document" r:id="rId6" imgW="11020187" imgH="9801088" progId="AcroExch.Document.11">
                  <p:embed/>
                </p:oleObj>
              </mc:Choice>
              <mc:Fallback>
                <p:oleObj name="Acrobat Document" r:id="rId6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2396" y="1957280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1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075770" y="1944415"/>
            <a:ext cx="140053" cy="6611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0799" y="1398622"/>
            <a:ext cx="2935968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4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095500" y="1790700"/>
            <a:ext cx="6807200" cy="4386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2" y="4438650"/>
            <a:ext cx="820847" cy="820847"/>
          </a:xfrm>
          <a:prstGeom prst="rect">
            <a:avLst/>
          </a:prstGeom>
        </p:spPr>
      </p:pic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482" name="Picture 10" descr="http://www.google.fr/url?source=imglanding&amp;ct=img&amp;q=http://simpleicon.com/wp-content/uploads/bar-chart-up-4.png&amp;sa=X&amp;ei=iP1sVbvhNsfaU77ugJAJ&amp;ved=0CAkQ8wc&amp;usg=AFQjCNGmDz15Sq9ZoOZRCVj2Opb_pd5yq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3" y="3467209"/>
            <a:ext cx="815975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y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4953000"/>
            <a:ext cx="365344" cy="36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8" y="1633646"/>
            <a:ext cx="820847" cy="820847"/>
          </a:xfrm>
          <a:prstGeom prst="rect">
            <a:avLst/>
          </a:prstGeom>
        </p:spPr>
      </p:pic>
      <p:pic>
        <p:nvPicPr>
          <p:cNvPr id="105484" name="Picture 12" descr="http://www.google.fr/url?source=imglanding&amp;ct=img&amp;q=http://iconshow.me/media/images/Mixed/line-icon/png/128/data-128.png&amp;sa=X&amp;ei=0P1sVaPRCczvUMCHgqgF&amp;ved=0CAkQ8wc&amp;usg=AFQjCNEgSzskAnSYHjBqdCfpUP3Hc4Fni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22" y="2224143"/>
            <a:ext cx="32702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9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20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0192" y="2328462"/>
            <a:ext cx="5162508" cy="3848501"/>
          </a:xfrm>
        </p:spPr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2" y="2328462"/>
            <a:ext cx="2184358" cy="21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8" y="625377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Hardware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8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improve</a:t>
            </a:r>
            <a:r>
              <a:rPr lang="fr-FR" sz="4000" dirty="0" smtClean="0"/>
              <a:t> performance?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717925" y="3389922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92" y="2689042"/>
            <a:ext cx="1676315" cy="16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0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5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28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83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0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1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 err="1" smtClean="0"/>
              <a:t>Analysis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based</a:t>
            </a:r>
            <a:r>
              <a:rPr lang="fr-FR" sz="3600" b="1" dirty="0" smtClean="0"/>
              <a:t> on </a:t>
            </a:r>
            <a:r>
              <a:rPr lang="fr-FR" sz="3600" b="1" dirty="0" err="1" smtClean="0"/>
              <a:t>visualization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0984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0" name="Visio" r:id="rId4" imgW="25460300" imgH="7172257" progId="Visio.Drawing.15">
                  <p:embed/>
                </p:oleObj>
              </mc:Choice>
              <mc:Fallback>
                <p:oleObj name="Visio" r:id="rId4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2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2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2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2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2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50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51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52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4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8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12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8303</TotalTime>
  <Words>4443</Words>
  <Application>Microsoft Office PowerPoint</Application>
  <PresentationFormat>Affichage à l'écran (4:3)</PresentationFormat>
  <Paragraphs>1775</Paragraphs>
  <Slides>139</Slides>
  <Notes>87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139</vt:i4>
      </vt:variant>
    </vt:vector>
  </HeadingPairs>
  <TitlesOfParts>
    <vt:vector size="149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Analysis based on visualization</vt:lpstr>
      <vt:lpstr>From the perturbation to the source code</vt:lpstr>
      <vt:lpstr>Visual analysis top down approach</vt:lpstr>
      <vt:lpstr>Examples of tools using Gantt chart</vt:lpstr>
      <vt:lpstr>Overviews are not satisfying</vt:lpstr>
      <vt:lpstr>F1.Visualization support</vt:lpstr>
      <vt:lpstr>F1.Visualization support</vt:lpstr>
      <vt:lpstr>F2.Interactivity performance</vt:lpstr>
      <vt:lpstr>F3.User</vt:lpstr>
      <vt:lpstr>Outline</vt:lpstr>
      <vt:lpstr>Temporal Overview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My contributions</vt:lpstr>
      <vt:lpstr>Fill the microscopic model</vt:lpstr>
      <vt:lpstr>Visualize the trace abstraction</vt:lpstr>
      <vt:lpstr>Stacked bar chart visual aggregation</vt:lpstr>
      <vt:lpstr>Example of analyses</vt:lpstr>
      <vt:lpstr>TS Record Analysis Demonstration</vt:lpstr>
      <vt:lpstr>Difference with « sequential applications »</vt:lpstr>
      <vt:lpstr>Analysis of parallel applications</vt:lpstr>
      <vt:lpstr>LU class C (700 processes) on G5K</vt:lpstr>
      <vt:lpstr>Influence of the hierarchy</vt:lpstr>
      <vt:lpstr>Influence of the hierarchy</vt:lpstr>
      <vt:lpstr>Influence of the hierarchy</vt:lpstr>
      <vt:lpstr>Influence of the hierarchy</vt:lpstr>
      <vt:lpstr>Spatiotemporal Overview</vt:lpstr>
      <vt:lpstr>My contributions</vt:lpstr>
      <vt:lpstr>Hierarchize the spatial dimension</vt:lpstr>
      <vt:lpstr>Aggregate the microscopic model</vt:lpstr>
      <vt:lpstr>Forbidden Aggregates</vt:lpstr>
      <vt:lpstr>Présentation PowerPoint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Framesoc</vt:lpstr>
      <vt:lpstr>Ocelotl</vt:lpstr>
      <vt:lpstr>Shneiderman’s mantra: Overview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Analysis Pipeline </vt:lpstr>
      <vt:lpstr>Avoid useless recomputation during interaction</vt:lpstr>
      <vt:lpstr>Improving trace reading </vt:lpstr>
      <vt:lpstr>Microscopic model persistent cache</vt:lpstr>
      <vt:lpstr>Microscopic Model Persistant Cache</vt:lpstr>
      <vt:lpstr>Conclusion</vt:lpstr>
      <vt:lpstr>Overviews</vt:lpstr>
      <vt:lpstr>Ocelotl Analysis Tool</vt:lpstr>
      <vt:lpstr>New aggregations</vt:lpstr>
      <vt:lpstr>Improving the performance </vt:lpstr>
      <vt:lpstr>New applications</vt:lpstr>
      <vt:lpstr>Thank you for your attention!</vt:lpstr>
      <vt:lpstr>Backup</vt:lpstr>
      <vt:lpstr>Publications</vt:lpstr>
      <vt:lpstr>Visualization</vt:lpstr>
      <vt:lpstr>Perspectives?</vt:lpstr>
      <vt:lpstr>How to improve performance?</vt:lpstr>
      <vt:lpstr>Quality computation </vt:lpstr>
      <vt:lpstr>Elmqvist &amp; Fekete’s criteria</vt:lpstr>
      <vt:lpstr>Visualize structure and temporal behavior</vt:lpstr>
      <vt:lpstr>Thanks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Multi agent system analysis</vt:lpstr>
      <vt:lpstr>Multi agent system analysis</vt:lpstr>
      <vt:lpstr>Best Cut Algorithm : naive approach</vt:lpstr>
      <vt:lpstr>Best Cut Algorithm : dynamic programming</vt:lpstr>
      <vt:lpstr>Solving the problem</vt:lpstr>
      <vt:lpstr>Context</vt:lpstr>
      <vt:lpstr>Trace content</vt:lpstr>
      <vt:lpstr>Lamarche-Perrin’s Method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Présentation PowerPoint</vt:lpstr>
      <vt:lpstr>Embedded systems</vt:lpstr>
      <vt:lpstr>Parallel systems</vt:lpstr>
      <vt:lpstr>Systems and applications become more and more complex to analyze</vt:lpstr>
      <vt:lpstr>Proposal</vt:lpstr>
      <vt:lpstr>Notations</vt:lpstr>
      <vt:lpstr>How to adapt LP method to trace analysis ?</vt:lpstr>
      <vt:lpstr>How to generate the microscopic model ?</vt:lpstr>
      <vt:lpstr>Original microscopic model</vt:lpstr>
      <vt:lpstr>Build a microscopic model from the trace</vt:lpstr>
      <vt:lpstr>How to aggregate the microscopic model ?</vt:lpstr>
      <vt:lpstr>How to aggregate the microscopic model</vt:lpstr>
      <vt:lpstr>Aggregation process</vt:lpstr>
      <vt:lpstr>Visualization</vt:lpstr>
      <vt:lpstr>How to generate a spatiotemporal representation following LP method ?</vt:lpstr>
      <vt:lpstr>How to generate the microscopic model ?</vt:lpstr>
      <vt:lpstr>How to aggregate this microscopic model ?</vt:lpstr>
      <vt:lpstr>In practice…</vt:lpstr>
      <vt:lpstr>Best Cut Computation</vt:lpstr>
      <vt:lpstr>Microscopic model structure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740</cp:revision>
  <dcterms:created xsi:type="dcterms:W3CDTF">2015-05-04T13:17:04Z</dcterms:created>
  <dcterms:modified xsi:type="dcterms:W3CDTF">2015-06-03T23:10:21Z</dcterms:modified>
</cp:coreProperties>
</file>